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77" r:id="rId3"/>
    <p:sldId id="334" r:id="rId4"/>
    <p:sldId id="336" r:id="rId5"/>
    <p:sldId id="337" r:id="rId6"/>
    <p:sldId id="335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1" autoAdjust="0"/>
    <p:restoredTop sz="94159" autoAdjust="0"/>
  </p:normalViewPr>
  <p:slideViewPr>
    <p:cSldViewPr snapToGrid="0" snapToObjects="1">
      <p:cViewPr varScale="1">
        <p:scale>
          <a:sx n="104" d="100"/>
          <a:sy n="104" d="100"/>
        </p:scale>
        <p:origin x="1176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F5F1E-9599-9F49-AFA6-AC0ECA45FECF}" type="datetimeFigureOut">
              <a:rPr lang="en-US" smtClean="0"/>
              <a:t>9/3/21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BD50F-406B-AC4F-A4B2-259D8DE71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0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3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4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6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1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5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68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9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3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37BE0-005D-FD4D-9246-905F720F99C3}" type="datetimeFigureOut">
              <a:rPr lang="en-US" smtClean="0"/>
              <a:t>9/3/21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D201B-42DF-5B44-914E-56545B10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8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36486" y="381604"/>
            <a:ext cx="55190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Introduction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to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Computer Science </a:t>
            </a:r>
          </a:p>
          <a:p>
            <a:pPr algn="ctr"/>
            <a:r>
              <a:rPr lang="en-US" sz="4400" b="1" dirty="0">
                <a:latin typeface="Arial" charset="0"/>
                <a:ea typeface="Arial" charset="0"/>
                <a:cs typeface="Arial" charset="0"/>
              </a:rPr>
              <a:t>CS101.3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Lecture #10</a:t>
            </a:r>
          </a:p>
          <a:p>
            <a:pPr algn="ctr"/>
            <a:endParaRPr lang="en-US" sz="4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57458" y="5057506"/>
            <a:ext cx="72771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Pramudya </a:t>
            </a:r>
            <a:r>
              <a:rPr lang="en-US" sz="2400" dirty="0" err="1"/>
              <a:t>Thilakaratne</a:t>
            </a:r>
            <a:r>
              <a:rPr lang="en-US" sz="2400" dirty="0"/>
              <a:t>  pramudya.h@nsbm.ac.lk</a:t>
            </a:r>
          </a:p>
          <a:p>
            <a:pPr algn="ctr"/>
            <a:r>
              <a:rPr lang="en-US" sz="2400" dirty="0"/>
              <a:t>Lecturer </a:t>
            </a:r>
          </a:p>
          <a:p>
            <a:pPr algn="ctr"/>
            <a:r>
              <a:rPr lang="en-US" sz="2400" dirty="0"/>
              <a:t>Faculty of Computing</a:t>
            </a:r>
          </a:p>
          <a:p>
            <a:pPr algn="ctr"/>
            <a:r>
              <a:rPr lang="en-US" sz="2400" dirty="0"/>
              <a:t>NSBM Green University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813" y="5715727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373"/>
    </mc:Choice>
    <mc:Fallback xmlns="">
      <p:transition spd="slow" advTm="963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4963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CD - R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CD-R, or compact disc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recordable, allows you to copy music or files one time.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other words, once you copy a song or set of songs from your computer hard drive onto the disc, you can no longer make any changes to the CD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recording becomes permanent.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96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478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CD - RW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CD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RW, or compact disc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rewritable, allows you to burn music or files multiple times.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In other words, you can burn one album of music onto CD-RW and you can erase and re burn another album of music on another day.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 Standard CD </a:t>
            </a:r>
            <a:r>
              <a:rPr lang="mr-IN" sz="2000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RW can hold between 74 and 80 mins of music.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48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96295"/>
            <a:ext cx="833399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How data stores inside CD - R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In Optical discs (CD / DVD / Blu-Ray) data store as 1s and 0s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When considering CD - R it has no bumps or flat areas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smooth reflective metal layer, which rests on top of a layer of photosensitive dye.</a:t>
            </a:r>
          </a:p>
          <a:p>
            <a:pPr marL="285750" indent="-285750">
              <a:buFont typeface="Arial" charset="0"/>
              <a:buChar char="•"/>
            </a:pPr>
            <a:endParaRPr lang="en-US" alt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In a blank disc, the dye is transparent</a:t>
            </a:r>
          </a:p>
          <a:p>
            <a:pPr marL="285750" indent="-285750">
              <a:buFont typeface="Arial" charset="0"/>
              <a:buChar char="•"/>
            </a:pPr>
            <a:endParaRPr lang="en-US" alt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When storing data inside CD-R what happened is burner will burn some spots and others remain as same as it is to store 1s and 0s in</a:t>
            </a:r>
            <a:r>
              <a:rPr lang="en-US" altLang="en-US" sz="2000" dirty="0">
                <a:latin typeface="Century Gothic" charset="0"/>
              </a:rPr>
              <a:t> it.</a:t>
            </a:r>
          </a:p>
          <a:p>
            <a:endParaRPr lang="en-US" altLang="en-US" dirty="0">
              <a:latin typeface="Century Gothic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840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96295"/>
            <a:ext cx="833399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Cross Section of CD - R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9" r="-567"/>
          <a:stretch/>
        </p:blipFill>
        <p:spPr>
          <a:xfrm>
            <a:off x="2383286" y="1392591"/>
            <a:ext cx="7425448" cy="467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137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511629"/>
            <a:ext cx="83339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data stores inside CD - RW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When storing data inside CD </a:t>
            </a:r>
            <a:r>
              <a:rPr lang="mr-IN" dirty="0">
                <a:latin typeface="Helvetica" panose="020B0604020202020204" pitchFamily="34" charset="0"/>
                <a:ea typeface="Helvetica" charset="0"/>
                <a:cs typeface="Helvetica" charset="0"/>
              </a:rPr>
              <a:t>–</a:t>
            </a:r>
            <a:r>
              <a:rPr lang="en-US" dirty="0">
                <a:latin typeface="Helvetica" panose="020B0604020202020204" pitchFamily="34" charset="0"/>
                <a:ea typeface="Helvetica" charset="0"/>
                <a:cs typeface="Helvetica" panose="020B0604020202020204" pitchFamily="34" charset="0"/>
              </a:rPr>
              <a:t> RW it used phase changing technology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 CD-RW disc, in contrast, does not have the traditional dye-and-metal coating. Instead, it is coated with a metal alloy (containing silver, indium, antimony, and tellurium, in case you’re curious) with reflective properties that change depending on the temperature to which you heat it.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The 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lands represent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 1 and the </a:t>
            </a:r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pits represent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 0 in binary computing. </a:t>
            </a:r>
            <a:endParaRPr lang="en-US" dirty="0">
              <a:latin typeface="Helvetica" panose="020B0604020202020204" pitchFamily="34" charset="0"/>
              <a:ea typeface="Helvetica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137" y="3701857"/>
            <a:ext cx="5949746" cy="292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865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01686" y="511629"/>
            <a:ext cx="390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9014" y="67700"/>
            <a:ext cx="83339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to read data which inside a CD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How Does Blu-ray Work_ - LaserDisc, CD, DVD, Blu-ray Explained">
            <a:hlinkClick r:id="" action="ppaction://media"/>
            <a:extLst>
              <a:ext uri="{FF2B5EF4-FFF2-40B4-BE49-F238E27FC236}">
                <a16:creationId xmlns:a16="http://schemas.microsoft.com/office/drawing/2014/main" id="{68C3643A-F253-4080-8BB1-E39BC41C57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5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5274" y="511629"/>
            <a:ext cx="9749745" cy="548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24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1103715"/>
            <a:ext cx="843420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DVD</a:t>
            </a: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Short form of digital versatile disc or digital video disc, is DVD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DVD disc capable of storing a significant amount of data when comparing with CD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DVDs are first sold in 1996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63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714608"/>
            <a:ext cx="843420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The history of DVD</a:t>
            </a: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In 1993, there were two video disc formats being developed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MMCS (Multimedia Compact Disc)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SD (Super Density) disc</a:t>
            </a:r>
          </a:p>
          <a:p>
            <a:pPr marL="800100" lvl="1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Sony and Philips are the backers of MMCD and Hitachi, JVC, Mitsubishi and Pioneer are the backers of SD.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avoid a video format war above companies decided to partner with each others and developed DVD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first DVD was the movie “Twister” which released in March 1996.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87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How much data can a DVD hold?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One of the most common DVDs is the single-sided, single-layer disc which capable of holding 4.7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single-sided, double-layer disc is capable of holding between    8.5 </a:t>
            </a:r>
            <a:r>
              <a:rPr lang="mr-IN" dirty="0">
                <a:latin typeface="Helvetica" charset="0"/>
                <a:ea typeface="Helvetica" charset="0"/>
                <a:cs typeface="Helvetica" charset="0"/>
              </a:rPr>
              <a:t>–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8.7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The double-sided, single-layer disc is capable of holding 9.4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Although rare, the double-sided, double-layer disc is capable of holding up to 17.08 GB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5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Difference between CD &amp; DVD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Physically, a DVD and CD look the same.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Both discs are the same size and have one labeled side.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Main difference is the amount of data which can store inside DVD is greater than CD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73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Welcome to Lecture 10!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20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Take your notebooks and prepare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You can ask questions via either chat message or over the mic.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Ø"/>
            </a:pPr>
            <a:r>
              <a:rPr lang="en-US" sz="2000" b="1" dirty="0">
                <a:latin typeface="Comic Sans MS" panose="030F0702030302020204" pitchFamily="66" charset="0"/>
                <a:ea typeface="Helvetica" charset="0"/>
                <a:cs typeface="Helvetica" charset="0"/>
              </a:rPr>
              <a:t>When you are not using the mic please mute it.</a:t>
            </a: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1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305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Can DVD drives read CD?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YES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All DVD drives are capable of reading CDs and DVDs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And also if you have a DVD burner you can also write on CD-Rs and CD-RWs and writable DVDs.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07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9014" y="1007157"/>
            <a:ext cx="8333992" cy="3079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Task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How to store data inside DVD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How to read data which inside DVD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589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810090" y="2916245"/>
            <a:ext cx="5880162" cy="3004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From Last Week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Computer Storage Structure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latin typeface="+mj-lt"/>
                <a:ea typeface="+mj-ea"/>
                <a:cs typeface="+mj-cs"/>
              </a:rPr>
              <a:t>Hard Disk Drive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dirty="0">
              <a:latin typeface="+mj-lt"/>
              <a:ea typeface="+mj-ea"/>
              <a:cs typeface="+mj-cs"/>
            </a:endParaRPr>
          </a:p>
          <a:p>
            <a:pPr marL="2571750" lvl="5" indent="-28575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3CAB28F0-C556-4C40-98E8-646910795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3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Computer Storage Structure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20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Computer storage contains many computer components that are used to store data. It is traditionally divided into </a:t>
            </a:r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primary storage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 and </a:t>
            </a:r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secondary storage</a:t>
            </a: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.</a:t>
            </a:r>
            <a:endParaRPr lang="en-US" sz="2000" b="1" dirty="0">
              <a:latin typeface="Comic Sans MS" panose="030F0702030302020204" pitchFamily="66" charset="0"/>
              <a:ea typeface="Helvetica" charset="0"/>
              <a:cs typeface="Helvetica" charset="0"/>
            </a:endParaRPr>
          </a:p>
          <a:p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97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897" y="630181"/>
            <a:ext cx="8434206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Secondary Storage</a:t>
            </a:r>
          </a:p>
          <a:p>
            <a:pPr algn="ctr"/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Secondary or external storage is not directly accessible by the CPU.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data from secondary storage needs to be brought into the primary storage before the CPU can use it.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Secondary storage contains a large amount of data permanently.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different types of secondary storage devices are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highlight>
                  <a:srgbClr val="FFFF00"/>
                </a:highlight>
                <a:latin typeface="Helvetica" charset="0"/>
                <a:ea typeface="Helvetica" charset="0"/>
                <a:cs typeface="Helvetica" charset="0"/>
              </a:rPr>
              <a:t>Hard Disk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Floppy Disk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Memory Cards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Flash Drives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(CD)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lvl="1"/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cs typeface="Helvetica" charset="0"/>
            </a:endParaRPr>
          </a:p>
          <a:p>
            <a:pPr marL="800100" lvl="1" indent="-342900">
              <a:buFont typeface="Wingdings" charset="2"/>
              <a:buChar char="Ø"/>
            </a:pPr>
            <a:endParaRPr lang="en-US" sz="2000" baseline="30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43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42"/>
    </mc:Choice>
    <mc:Fallback xmlns="">
      <p:transition spd="slow" advTm="10114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6" descr="A close - up of a cd&#10;&#10;Description automatically generated with low confidence">
            <a:extLst>
              <a:ext uri="{FF2B5EF4-FFF2-40B4-BE49-F238E27FC236}">
                <a16:creationId xmlns:a16="http://schemas.microsoft.com/office/drawing/2014/main" id="{8626AAE0-3E45-4420-9FDE-FBA5D91AC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0" r="7103" b="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41560" y="2668361"/>
            <a:ext cx="4294928" cy="270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/>
              <a:t>Optical Disk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dirty="0"/>
              <a:t>Lecture #10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600" b="1" dirty="0"/>
          </a:p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571750" lvl="5"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Text&#10;&#10;Description automatically generated with medium confidence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103" y="5835788"/>
            <a:ext cx="1747922" cy="7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2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26"/>
    </mc:Choice>
    <mc:Fallback xmlns="">
      <p:transition spd="slow" advTm="6082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8907" y="1103715"/>
            <a:ext cx="84342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Optical Disk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An Optical disk is primarily used as a portable and secondary storage device.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It can store more data than the previous generation of magnetic storage media, and has a relatively longer lifespan.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(CD), Digital Versatile Disk / Video Disk (DVD) and Blu-ray disks are currently the most commonly used forms of Optical Disks.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014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Benefits of Optical Disks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Distribute software to customers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Store large amounts of data such as music, images and videos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Transfer data to different computer devices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Back up data from a local machine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607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-11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057" y="5842336"/>
            <a:ext cx="1747922" cy="7840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800" y="597877"/>
            <a:ext cx="843420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Compact Disk (CD) Characteristics</a:t>
            </a:r>
          </a:p>
          <a:p>
            <a:pPr algn="ctr"/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The first CD-R was published by Sony and Philips in 1988.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CDs store up to 700 MB of data or 80 min of audio.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can be categorized into two sections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Recordable (CD-R)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000" dirty="0">
                <a:latin typeface="Helvetica" charset="0"/>
                <a:ea typeface="Helvetica" charset="0"/>
                <a:cs typeface="Helvetica" charset="0"/>
              </a:rPr>
              <a:t>Compact Disk Rewritable (CD-RW)</a:t>
            </a: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 marL="2571750" lvl="5" indent="-285750">
              <a:buFont typeface="Arial" charset="0"/>
              <a:buChar char="•"/>
            </a:pP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652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911</Words>
  <Application>Microsoft Macintosh PowerPoint</Application>
  <PresentationFormat>Widescreen</PresentationFormat>
  <Paragraphs>172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Meiryo</vt:lpstr>
      <vt:lpstr>Arial</vt:lpstr>
      <vt:lpstr>Calibri</vt:lpstr>
      <vt:lpstr>Calibri Light</vt:lpstr>
      <vt:lpstr>Century Gothic</vt:lpstr>
      <vt:lpstr>Comic Sans MS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Pramudya Hashan</dc:creator>
  <cp:lastModifiedBy>Pramudya Thilakaratne</cp:lastModifiedBy>
  <cp:revision>16</cp:revision>
  <dcterms:created xsi:type="dcterms:W3CDTF">2021-01-24T16:46:32Z</dcterms:created>
  <dcterms:modified xsi:type="dcterms:W3CDTF">2021-09-03T03:15:31Z</dcterms:modified>
</cp:coreProperties>
</file>

<file path=docProps/thumbnail.jpeg>
</file>